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5"/>
  </p:notesMasterIdLst>
  <p:sldIdLst>
    <p:sldId id="256" r:id="rId2"/>
    <p:sldId id="271" r:id="rId3"/>
    <p:sldId id="272" r:id="rId4"/>
    <p:sldId id="273" r:id="rId5"/>
    <p:sldId id="274" r:id="rId6"/>
    <p:sldId id="275" r:id="rId7"/>
    <p:sldId id="299" r:id="rId8"/>
    <p:sldId id="277" r:id="rId9"/>
    <p:sldId id="301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279" r:id="rId18"/>
    <p:sldId id="280" r:id="rId19"/>
    <p:sldId id="281" r:id="rId20"/>
    <p:sldId id="285" r:id="rId21"/>
    <p:sldId id="310" r:id="rId22"/>
    <p:sldId id="286" r:id="rId23"/>
    <p:sldId id="287" r:id="rId24"/>
    <p:sldId id="289" r:id="rId25"/>
    <p:sldId id="290" r:id="rId26"/>
    <p:sldId id="294" r:id="rId27"/>
    <p:sldId id="295" r:id="rId28"/>
    <p:sldId id="297" r:id="rId29"/>
    <p:sldId id="296" r:id="rId30"/>
    <p:sldId id="298" r:id="rId31"/>
    <p:sldId id="268" r:id="rId32"/>
    <p:sldId id="269" r:id="rId33"/>
    <p:sldId id="257" r:id="rId34"/>
    <p:sldId id="258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6" r:id="rId43"/>
    <p:sldId id="267" r:id="rId44"/>
  </p:sldIdLst>
  <p:sldSz cx="18288000" cy="10287000"/>
  <p:notesSz cx="6858000" cy="9144000"/>
  <p:embeddedFontLst>
    <p:embeddedFont>
      <p:font typeface="Fredoka" panose="020B0604020202020204" charset="0"/>
      <p:regular r:id="rId46"/>
    </p:embeddedFont>
    <p:embeddedFont>
      <p:font typeface="Nunito" pitchFamily="2" charset="0"/>
      <p:regular r:id="rId47"/>
      <p:bold r:id="rId48"/>
      <p:italic r:id="rId49"/>
      <p:boldItalic r:id="rId50"/>
    </p:embeddedFont>
    <p:embeddedFont>
      <p:font typeface="Nunito Bold" charset="0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E69D"/>
    <a:srgbClr val="56B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5841" autoAdjust="0"/>
  </p:normalViewPr>
  <p:slideViewPr>
    <p:cSldViewPr>
      <p:cViewPr>
        <p:scale>
          <a:sx n="50" d="100"/>
          <a:sy n="50" d="100"/>
        </p:scale>
        <p:origin x="946" y="-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jpeg>
</file>

<file path=ppt/media/image27.png>
</file>

<file path=ppt/media/image28.png>
</file>

<file path=ppt/media/image29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88279-5266-4AB0-983C-8EE1D23FB1AD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73F89-7C0A-47A3-BC3A-46546B570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90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615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2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82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967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37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4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6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4.sv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76325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1562" y="2030656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399945" y="6643233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68630" y="2620597"/>
            <a:ext cx="14950738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it-IT" sz="6600" dirty="0">
                <a:latin typeface="Fredoka" panose="020B0604020202020204" charset="0"/>
              </a:rPr>
              <a:t>Sicurezza delle eSIM: analisi e sperimentazione mediante sviluppo di user agent e server SM-DP+ </a:t>
            </a:r>
            <a:endParaRPr lang="en-US" sz="6600" dirty="0">
              <a:solidFill>
                <a:srgbClr val="000000"/>
              </a:solidFill>
              <a:latin typeface="Fredoka" panose="020B0604020202020204" charset="0"/>
              <a:ea typeface="Fredoka"/>
              <a:cs typeface="Fredoka"/>
              <a:sym typeface="Fredok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90453" y="5905909"/>
            <a:ext cx="9907094" cy="69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Matteo Fanfarillo – 0316179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534750"/>
            <a:ext cx="105537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Relatore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Giuseppe Bianchi</a:t>
            </a:r>
          </a:p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Correlatori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Francesco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Gringoli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dott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. Lorenzo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Valeriani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sp>
        <p:nvSpPr>
          <p:cNvPr id="14" name="Freeform 14"/>
          <p:cNvSpPr/>
          <p:nvPr/>
        </p:nvSpPr>
        <p:spPr>
          <a:xfrm>
            <a:off x="1721691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4B72D02-4665-CE69-511E-9C457EF5D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13" y="651503"/>
            <a:ext cx="7038373" cy="16260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0FE56A1D-3CE0-4D0E-B1D5-F09C5FED24AF}"/>
              </a:ext>
            </a:extLst>
          </p:cNvPr>
          <p:cNvGrpSpPr/>
          <p:nvPr/>
        </p:nvGrpSpPr>
        <p:grpSpPr>
          <a:xfrm>
            <a:off x="8776238" y="4229100"/>
            <a:ext cx="4985659" cy="2446858"/>
            <a:chOff x="8794231" y="4446005"/>
            <a:chExt cx="4985659" cy="2446858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8B6835D5-FC28-C64E-400C-AF0512CF6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3C9E8677-F63B-9093-25BE-AF04AB64AF19}"/>
                </a:ext>
              </a:extLst>
            </p:cNvPr>
            <p:cNvSpPr txBox="1"/>
            <p:nvPr/>
          </p:nvSpPr>
          <p:spPr>
            <a:xfrm>
              <a:off x="8794231" y="4446005"/>
              <a:ext cx="4985659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authenticateServer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4" name="Scorrimento verticale 13">
            <a:extLst>
              <a:ext uri="{FF2B5EF4-FFF2-40B4-BE49-F238E27FC236}">
                <a16:creationId xmlns:a16="http://schemas.microsoft.com/office/drawing/2014/main" id="{0FAEF33A-A174-1E34-9666-9472B9EDA976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4ECEE8B-8287-52B7-3945-72B5001DACE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B04B4E1-747F-858D-9533-7574416A0A1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48190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7284E-6 L 0.23376 -0.0037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3568923" y="4714314"/>
            <a:ext cx="3956531" cy="1953186"/>
            <a:chOff x="9338412" y="4939677"/>
            <a:chExt cx="3956531" cy="19531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338412" y="4939677"/>
              <a:ext cx="395653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 (euiccInfo2,</a:t>
              </a:r>
            </a:p>
            <a:p>
              <a:pPr algn="ctr"/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 ecc.),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euiccSignature1, </a:t>
              </a:r>
              <a:r>
                <a:rPr lang="it-IT" sz="2400" dirty="0" err="1">
                  <a:latin typeface="Nunito Bold" charset="0"/>
                </a:rPr>
                <a:t>euiccCert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902243" y="4591204"/>
            <a:ext cx="4709944" cy="2084754"/>
            <a:chOff x="8920236" y="4808109"/>
            <a:chExt cx="4709944" cy="208475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920236" y="4808109"/>
              <a:ext cx="47099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(euiccSigned1, euiccSignature1,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euiccCertificate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3959010" y="46412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09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7.40741E-7 L -0.2336 -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0556E-6 -8.64198E-7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9423521" y="4568151"/>
            <a:ext cx="3722493" cy="1830075"/>
            <a:chOff x="9420217" y="5062788"/>
            <a:chExt cx="3722493" cy="1830075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420217" y="5062788"/>
              <a:ext cx="372249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check </a:t>
              </a:r>
              <a:r>
                <a:rPr lang="it-IT" sz="3200" dirty="0" err="1">
                  <a:latin typeface="Nunito Bold" charset="0"/>
                </a:rPr>
                <a:t>if</a:t>
              </a:r>
              <a:r>
                <a:rPr lang="it-IT" sz="3200" dirty="0">
                  <a:latin typeface="Nunito Bold" charset="0"/>
                </a:rPr>
                <a:t> </a:t>
              </a:r>
              <a:r>
                <a:rPr lang="it-IT" sz="3200" dirty="0" err="1">
                  <a:latin typeface="Nunito Bold" charset="0"/>
                </a:rPr>
                <a:t>profile</a:t>
              </a:r>
              <a:r>
                <a:rPr lang="it-IT" sz="3200" dirty="0">
                  <a:latin typeface="Nunito Bold" charset="0"/>
                </a:rPr>
                <a:t> can</a:t>
              </a:r>
            </a:p>
            <a:p>
              <a:pPr algn="ctr"/>
              <a:r>
                <a:rPr lang="it-IT" sz="3200" dirty="0">
                  <a:latin typeface="Nunito Bold" charset="0"/>
                </a:rPr>
                <a:t>be </a:t>
              </a:r>
              <a:r>
                <a:rPr lang="it-IT" sz="3200" dirty="0" err="1">
                  <a:latin typeface="Nunito Bold" charset="0"/>
                </a:rPr>
                <a:t>installed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760554" y="4457475"/>
            <a:ext cx="6479659" cy="2057625"/>
            <a:chOff x="8030959" y="4835238"/>
            <a:chExt cx="647965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8030959" y="4835238"/>
              <a:ext cx="647965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metadata, </a:t>
              </a: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0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69136E-6 L 0.23316 0.0026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3 L -3.05556E-6 1.85185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864072" y="4568151"/>
            <a:ext cx="4841390" cy="2068166"/>
            <a:chOff x="8860768" y="5062788"/>
            <a:chExt cx="4841390" cy="206816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2790" y="6378097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860768" y="5062788"/>
              <a:ext cx="4841390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prepareDownload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  <a:p>
              <a:pPr algn="ctr"/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9C6741BB-67F6-9E73-8CC4-9A073B4DBDF3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smdpSigned2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</p:spTree>
    <p:extLst>
      <p:ext uri="{BB962C8B-B14F-4D97-AF65-F5344CB8AC3E}">
        <p14:creationId xmlns:p14="http://schemas.microsoft.com/office/powerpoint/2010/main" val="4149134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23457E-6 L 0.23316 -0.000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-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4311915" y="4810440"/>
            <a:ext cx="2470548" cy="1587786"/>
            <a:chOff x="10081404" y="5076477"/>
            <a:chExt cx="2470548" cy="15877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59114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081404" y="5076477"/>
              <a:ext cx="24705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820852" y="4738367"/>
            <a:ext cx="5019323" cy="1659859"/>
            <a:chOff x="8838845" y="4955272"/>
            <a:chExt cx="5019323" cy="1659859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03175" y="5862274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838845" y="4955272"/>
              <a:ext cx="501932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(euiccSigned2, euiccSignature2)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4179606" y="4641249"/>
            <a:ext cx="2602193" cy="191038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eventual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 CC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3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3.08642E-6 L -0.2336 -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40292" y="4687300"/>
            <a:ext cx="6721712" cy="1706964"/>
            <a:chOff x="7910697" y="5065063"/>
            <a:chExt cx="6721712" cy="170696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4521" y="6019170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10697" y="5065063"/>
              <a:ext cx="67217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Bound</a:t>
              </a:r>
              <a:r>
                <a:rPr lang="it-IT" sz="2400" dirty="0">
                  <a:latin typeface="Nunito Bold" charset="0"/>
                </a:rPr>
                <a:t> </a:t>
              </a: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Package)</a:t>
              </a:r>
            </a:p>
          </p:txBody>
        </p:sp>
      </p:grp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106A5714-FD41-3DF9-4E97-CDAF43C9AAFE}"/>
              </a:ext>
            </a:extLst>
          </p:cNvPr>
          <p:cNvSpPr/>
          <p:nvPr/>
        </p:nvSpPr>
        <p:spPr>
          <a:xfrm>
            <a:off x="8616011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metadata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752B039F-235B-29A1-FD17-5312B40FD579}"/>
              </a:ext>
            </a:extLst>
          </p:cNvPr>
          <p:cNvGrpSpPr/>
          <p:nvPr/>
        </p:nvGrpSpPr>
        <p:grpSpPr>
          <a:xfrm>
            <a:off x="10043081" y="5056632"/>
            <a:ext cx="2483373" cy="1341594"/>
            <a:chOff x="10039777" y="5551269"/>
            <a:chExt cx="2483373" cy="1341594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815ADC2B-DBC7-73BD-2222-E55F8280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7C851E5-C1CD-526C-8027-C4E063829052}"/>
                </a:ext>
              </a:extLst>
            </p:cNvPr>
            <p:cNvSpPr txBox="1"/>
            <p:nvPr/>
          </p:nvSpPr>
          <p:spPr>
            <a:xfrm>
              <a:off x="10039777" y="5551269"/>
              <a:ext cx="24833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verifications</a:t>
              </a:r>
              <a:endParaRPr lang="it-IT" sz="2400" dirty="0">
                <a:latin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880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46914E-7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19753E-6 L 0.23316 0.0026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2 L -3.88889E-6 4.19753E-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AE9BE66-F3D6-0581-E38C-865E3D0BA1F2}"/>
              </a:ext>
            </a:extLst>
          </p:cNvPr>
          <p:cNvGrpSpPr/>
          <p:nvPr/>
        </p:nvGrpSpPr>
        <p:grpSpPr>
          <a:xfrm>
            <a:off x="9313489" y="5061194"/>
            <a:ext cx="3945311" cy="1337032"/>
            <a:chOff x="9302552" y="5555831"/>
            <a:chExt cx="3945311" cy="1337032"/>
          </a:xfrm>
        </p:grpSpPr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37D4F8D-0E35-F34A-F270-E6B4BB91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B7F8E04-6B58-2A03-61CC-2C7FCE831867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530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7 -4.44444E-6 L -0.23359 0.002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3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A0AAA4D-5696-451E-73F2-8972A2C2E23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3080BD-06A8-C955-4722-EDE2D35778E9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8055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95363" y="1336421"/>
            <a:ext cx="16230600" cy="667131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Nastro inclinato in basso 12">
            <a:extLst>
              <a:ext uri="{FF2B5EF4-FFF2-40B4-BE49-F238E27FC236}">
                <a16:creationId xmlns:a16="http://schemas.microsoft.com/office/drawing/2014/main" id="{181FA53D-F90C-9E72-8FA6-20149B79B46F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5/30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CE9BAF-0A71-0CA7-C85F-B43036BAA2F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B47B9-EE06-579F-AAD0-001C702B89A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D957A6C5-7746-4C0D-9153-25EDBEBC66F1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18">
            <a:extLst>
              <a:ext uri="{FF2B5EF4-FFF2-40B4-BE49-F238E27FC236}">
                <a16:creationId xmlns:a16="http://schemas.microsoft.com/office/drawing/2014/main" id="{E28C3EF7-F95B-C64B-D5E6-2AE1E7335AAA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Freeform 19">
            <a:extLst>
              <a:ext uri="{FF2B5EF4-FFF2-40B4-BE49-F238E27FC236}">
                <a16:creationId xmlns:a16="http://schemas.microsoft.com/office/drawing/2014/main" id="{B885AF5D-FEAE-3262-96BB-93CAEE4A442B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0">
            <a:extLst>
              <a:ext uri="{FF2B5EF4-FFF2-40B4-BE49-F238E27FC236}">
                <a16:creationId xmlns:a16="http://schemas.microsoft.com/office/drawing/2014/main" id="{116FC89E-D196-3807-3204-0CE743A255A8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20E15894-FE9F-F3FA-40CB-17AE9AFF800D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25074E3F-907B-DBD6-7DFD-241359F3A068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23">
            <a:extLst>
              <a:ext uri="{FF2B5EF4-FFF2-40B4-BE49-F238E27FC236}">
                <a16:creationId xmlns:a16="http://schemas.microsoft.com/office/drawing/2014/main" id="{3514120C-E701-B02F-7573-BBCA13691AEC}"/>
              </a:ext>
            </a:extLst>
          </p:cNvPr>
          <p:cNvGrpSpPr/>
          <p:nvPr/>
        </p:nvGrpSpPr>
        <p:grpSpPr>
          <a:xfrm>
            <a:off x="8903853" y="4325706"/>
            <a:ext cx="480294" cy="655427"/>
            <a:chOff x="0" y="0"/>
            <a:chExt cx="126497" cy="172623"/>
          </a:xfrm>
        </p:grpSpPr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B1EE384-688A-3EDE-5D82-2EA010937EDE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2" name="TextBox 25">
              <a:extLst>
                <a:ext uri="{FF2B5EF4-FFF2-40B4-BE49-F238E27FC236}">
                  <a16:creationId xmlns:a16="http://schemas.microsoft.com/office/drawing/2014/main" id="{93A4FE35-2D22-B84C-FA28-CD2119BDC682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26">
            <a:extLst>
              <a:ext uri="{FF2B5EF4-FFF2-40B4-BE49-F238E27FC236}">
                <a16:creationId xmlns:a16="http://schemas.microsoft.com/office/drawing/2014/main" id="{5D3A9123-B739-470D-B5E5-CF6AADB2BF14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2EFD73A-383E-F24D-0EC0-832BA85DA71C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5" name="TextBox 28">
              <a:extLst>
                <a:ext uri="{FF2B5EF4-FFF2-40B4-BE49-F238E27FC236}">
                  <a16:creationId xmlns:a16="http://schemas.microsoft.com/office/drawing/2014/main" id="{44644F2B-5286-D13D-D1E3-31A13B3F226F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20C70D8-F2CB-CA3D-ADE6-F26C4AD32B32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Inizialmente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era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un’innovazione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86609FF7-3C5C-B151-83A9-AE51B1A07DA4}"/>
              </a:ext>
            </a:extLst>
          </p:cNvPr>
          <p:cNvSpPr txBox="1"/>
          <p:nvPr/>
        </p:nvSpPr>
        <p:spPr>
          <a:xfrm>
            <a:off x="7272096" y="5097921"/>
            <a:ext cx="4020255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documentazione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fornisce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dettagli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implementativi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com’è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BPP)</a:t>
            </a:r>
          </a:p>
        </p:txBody>
      </p:sp>
      <p:sp>
        <p:nvSpPr>
          <p:cNvPr id="38" name="TextBox 39">
            <a:extLst>
              <a:ext uri="{FF2B5EF4-FFF2-40B4-BE49-F238E27FC236}">
                <a16:creationId xmlns:a16="http://schemas.microsoft.com/office/drawing/2014/main" id="{835D089C-A643-89EA-327D-3ADC386E36D0}"/>
              </a:ext>
            </a:extLst>
          </p:cNvPr>
          <p:cNvSpPr txBox="1"/>
          <p:nvPr/>
        </p:nvSpPr>
        <p:spPr>
          <a:xfrm>
            <a:off x="13231736" y="5095956"/>
            <a:ext cx="3758811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necessari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(con le relative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chiavi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private)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DDFEFD2C-7B6D-BD7A-7B0E-93768E5AEE66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Strumento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valutare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user agent (client) e del server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7BC35BD-C8A3-F7F5-8DEA-06A6A55F3F3F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40" name="Freccia a destra 39">
            <a:extLst>
              <a:ext uri="{FF2B5EF4-FFF2-40B4-BE49-F238E27FC236}">
                <a16:creationId xmlns:a16="http://schemas.microsoft.com/office/drawing/2014/main" id="{C63D43C5-CD06-C246-196C-7EED182F05ED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9FDB8B21-D10D-B3D7-B6B7-439B3CCDAC11}"/>
              </a:ext>
            </a:extLst>
          </p:cNvPr>
          <p:cNvSpPr txBox="1"/>
          <p:nvPr/>
        </p:nvSpPr>
        <p:spPr>
          <a:xfrm>
            <a:off x="1429179" y="6871064"/>
            <a:ext cx="366500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Nessuna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riferimento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79208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18" grpId="0"/>
      <p:bldP spid="39" grpId="0"/>
      <p:bldP spid="40" grpId="0" animBg="1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6">
            <a:extLst>
              <a:ext uri="{FF2B5EF4-FFF2-40B4-BE49-F238E27FC236}">
                <a16:creationId xmlns:a16="http://schemas.microsoft.com/office/drawing/2014/main" id="{6CBF5CA2-6541-4C9A-7A24-3E9AEB0474CB}"/>
              </a:ext>
            </a:extLst>
          </p:cNvPr>
          <p:cNvSpPr/>
          <p:nvPr/>
        </p:nvSpPr>
        <p:spPr>
          <a:xfrm>
            <a:off x="217718" y="6986879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59"/>
                </a:lnTo>
                <a:lnTo>
                  <a:pt x="0" y="15320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9FFAC79C-A81E-068F-EC74-31533DF15796}"/>
              </a:ext>
            </a:extLst>
          </p:cNvPr>
          <p:cNvGrpSpPr/>
          <p:nvPr/>
        </p:nvGrpSpPr>
        <p:grpSpPr>
          <a:xfrm>
            <a:off x="1028700" y="2795879"/>
            <a:ext cx="7373777" cy="5776621"/>
            <a:chOff x="0" y="0"/>
            <a:chExt cx="1942065" cy="1334869"/>
          </a:xfrm>
        </p:grpSpPr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520211FC-DC21-0A20-603C-4AF1064504A6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40386F88-303E-08A4-B8B6-93B8A9F438A3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710584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35A99ED5-F157-D63D-5D5C-F53BECFB2D7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6/30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62A3DF-9E03-566A-F7EC-C93F68C6FB5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6F463BA-0546-629F-D81A-2F69379D865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F54EF561-B801-D6A8-A37A-6DABC09BF65D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STRATEGIE ADOTTATE</a:t>
            </a: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1138DAE7-5A8E-E344-AA20-C5589E879BF5}"/>
              </a:ext>
            </a:extLst>
          </p:cNvPr>
          <p:cNvSpPr/>
          <p:nvPr/>
        </p:nvSpPr>
        <p:spPr>
          <a:xfrm>
            <a:off x="13142605" y="2845614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6A3D6DB3-7F2D-7EBC-2E69-24F57E185A6D}"/>
              </a:ext>
            </a:extLst>
          </p:cNvPr>
          <p:cNvGrpSpPr/>
          <p:nvPr/>
        </p:nvGrpSpPr>
        <p:grpSpPr>
          <a:xfrm>
            <a:off x="9885523" y="2795879"/>
            <a:ext cx="7373777" cy="5717606"/>
            <a:chOff x="0" y="0"/>
            <a:chExt cx="1942065" cy="1334869"/>
          </a:xfrm>
        </p:grpSpPr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7F910F3-CA37-C682-9A1A-AE6989CB32D3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1" name="TextBox 18">
              <a:extLst>
                <a:ext uri="{FF2B5EF4-FFF2-40B4-BE49-F238E27FC236}">
                  <a16:creationId xmlns:a16="http://schemas.microsoft.com/office/drawing/2014/main" id="{7E208003-2776-6BCB-C583-B287C7D11247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22">
            <a:extLst>
              <a:ext uri="{FF2B5EF4-FFF2-40B4-BE49-F238E27FC236}">
                <a16:creationId xmlns:a16="http://schemas.microsoft.com/office/drawing/2014/main" id="{4309786E-0670-D108-A714-CCE004B0A712}"/>
              </a:ext>
            </a:extLst>
          </p:cNvPr>
          <p:cNvSpPr txBox="1"/>
          <p:nvPr/>
        </p:nvSpPr>
        <p:spPr>
          <a:xfrm>
            <a:off x="1452123" y="403061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 + base64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4A965D68-66AB-2CC5-738D-D67214006AA3}"/>
              </a:ext>
            </a:extLst>
          </p:cNvPr>
          <p:cNvSpPr txBox="1"/>
          <p:nvPr/>
        </p:nvSpPr>
        <p:spPr>
          <a:xfrm>
            <a:off x="10172701" y="4125179"/>
            <a:ext cx="6779948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server è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protetta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TLS</a:t>
            </a: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EE147363-C1DF-720F-9724-6C48DD23C117}"/>
              </a:ext>
            </a:extLst>
          </p:cNvPr>
          <p:cNvSpPr txBox="1"/>
          <p:nvPr/>
        </p:nvSpPr>
        <p:spPr>
          <a:xfrm>
            <a:off x="2407202" y="3236421"/>
            <a:ext cx="4616770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CODIFICA DEI DATI</a:t>
            </a:r>
          </a:p>
        </p:txBody>
      </p:sp>
      <p:sp>
        <p:nvSpPr>
          <p:cNvPr id="36" name="TextBox 25">
            <a:extLst>
              <a:ext uri="{FF2B5EF4-FFF2-40B4-BE49-F238E27FC236}">
                <a16:creationId xmlns:a16="http://schemas.microsoft.com/office/drawing/2014/main" id="{83C39646-3A52-4EFB-5DE8-F73837CC287E}"/>
              </a:ext>
            </a:extLst>
          </p:cNvPr>
          <p:cNvSpPr txBox="1"/>
          <p:nvPr/>
        </p:nvSpPr>
        <p:spPr>
          <a:xfrm>
            <a:off x="10062397" y="3236421"/>
            <a:ext cx="7032966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DETTAGLI IMPLEMENTATIVI</a:t>
            </a:r>
          </a:p>
        </p:txBody>
      </p:sp>
      <p:sp>
        <p:nvSpPr>
          <p:cNvPr id="42" name="Freccia a destra 41">
            <a:extLst>
              <a:ext uri="{FF2B5EF4-FFF2-40B4-BE49-F238E27FC236}">
                <a16:creationId xmlns:a16="http://schemas.microsoft.com/office/drawing/2014/main" id="{B7CDD789-D30B-E039-C681-925DAFF86F33}"/>
              </a:ext>
            </a:extLst>
          </p:cNvPr>
          <p:cNvSpPr/>
          <p:nvPr/>
        </p:nvSpPr>
        <p:spPr>
          <a:xfrm rot="5400000">
            <a:off x="4386124" y="457461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3" name="TextBox 22">
            <a:extLst>
              <a:ext uri="{FF2B5EF4-FFF2-40B4-BE49-F238E27FC236}">
                <a16:creationId xmlns:a16="http://schemas.microsoft.com/office/drawing/2014/main" id="{BF565316-0AF4-BBB3-4D09-1B90BDBB1C46}"/>
              </a:ext>
            </a:extLst>
          </p:cNvPr>
          <p:cNvSpPr txBox="1"/>
          <p:nvPr/>
        </p:nvSpPr>
        <p:spPr>
          <a:xfrm>
            <a:off x="1445655" y="5386679"/>
            <a:ext cx="6526930" cy="1615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Libreria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Python asn1tools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/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</a:t>
            </a:r>
          </a:p>
        </p:txBody>
      </p:sp>
      <p:sp>
        <p:nvSpPr>
          <p:cNvPr id="45" name="Freccia a destra 44">
            <a:extLst>
              <a:ext uri="{FF2B5EF4-FFF2-40B4-BE49-F238E27FC236}">
                <a16:creationId xmlns:a16="http://schemas.microsoft.com/office/drawing/2014/main" id="{1655CB5D-17BC-7DF4-2A15-7A9501AE5A78}"/>
              </a:ext>
            </a:extLst>
          </p:cNvPr>
          <p:cNvSpPr/>
          <p:nvPr/>
        </p:nvSpPr>
        <p:spPr>
          <a:xfrm rot="5400000">
            <a:off x="4386123" y="7011497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6" name="TextBox 22">
            <a:extLst>
              <a:ext uri="{FF2B5EF4-FFF2-40B4-BE49-F238E27FC236}">
                <a16:creationId xmlns:a16="http://schemas.microsoft.com/office/drawing/2014/main" id="{CB834D14-494D-81CD-5906-BEC2527F9AAB}"/>
              </a:ext>
            </a:extLst>
          </p:cNvPr>
          <p:cNvSpPr txBox="1"/>
          <p:nvPr/>
        </p:nvSpPr>
        <p:spPr>
          <a:xfrm>
            <a:off x="1452123" y="775254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Linguaggio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Python</a:t>
            </a:r>
          </a:p>
        </p:txBody>
      </p:sp>
      <p:sp>
        <p:nvSpPr>
          <p:cNvPr id="47" name="Freccia a destra 46">
            <a:extLst>
              <a:ext uri="{FF2B5EF4-FFF2-40B4-BE49-F238E27FC236}">
                <a16:creationId xmlns:a16="http://schemas.microsoft.com/office/drawing/2014/main" id="{9AD0D1E2-2D36-0664-38BF-EC90C6905DA0}"/>
              </a:ext>
            </a:extLst>
          </p:cNvPr>
          <p:cNvSpPr/>
          <p:nvPr/>
        </p:nvSpPr>
        <p:spPr>
          <a:xfrm rot="5400000">
            <a:off x="13242949" y="51859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TextBox 23">
            <a:extLst>
              <a:ext uri="{FF2B5EF4-FFF2-40B4-BE49-F238E27FC236}">
                <a16:creationId xmlns:a16="http://schemas.microsoft.com/office/drawing/2014/main" id="{E18823A3-EEE5-6870-F7C2-8A4C77BCDC07}"/>
              </a:ext>
            </a:extLst>
          </p:cNvPr>
          <p:cNvSpPr txBox="1"/>
          <p:nvPr/>
        </p:nvSpPr>
        <p:spPr>
          <a:xfrm>
            <a:off x="10188906" y="6052156"/>
            <a:ext cx="6779948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 con proxy relay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bypassa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protezioni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TLS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6361120C-29C7-46C8-7DBE-8C1F52969D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992070"/>
            <a:ext cx="1532060" cy="153206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1B65F5C4-914F-7D46-6AB4-0F2878CDEB64}"/>
              </a:ext>
            </a:extLst>
          </p:cNvPr>
          <p:cNvSpPr/>
          <p:nvPr/>
        </p:nvSpPr>
        <p:spPr>
          <a:xfrm>
            <a:off x="4383006" y="206478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9">
            <a:extLst>
              <a:ext uri="{FF2B5EF4-FFF2-40B4-BE49-F238E27FC236}">
                <a16:creationId xmlns:a16="http://schemas.microsoft.com/office/drawing/2014/main" id="{F2E1BAD3-5B5F-5067-8234-362A145C1868}"/>
              </a:ext>
            </a:extLst>
          </p:cNvPr>
          <p:cNvSpPr/>
          <p:nvPr/>
        </p:nvSpPr>
        <p:spPr>
          <a:xfrm>
            <a:off x="13239832" y="203645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75866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42" grpId="0" animBg="1"/>
      <p:bldP spid="43" grpId="0"/>
      <p:bldP spid="45" grpId="0" animBg="1"/>
      <p:bldP spid="46" grpId="0"/>
      <p:bldP spid="47" grpId="0" animBg="1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1 out of 5</a:t>
            </a: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95520B1F-4D1E-C796-632A-BC58016C63EB}"/>
              </a:ext>
            </a:extLst>
          </p:cNvPr>
          <p:cNvSpPr txBox="1"/>
          <p:nvPr/>
        </p:nvSpPr>
        <p:spPr>
          <a:xfrm>
            <a:off x="288132" y="2966391"/>
            <a:ext cx="17645062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E061C27-305D-2D0F-5D11-760EED04FA7C}"/>
              </a:ext>
            </a:extLst>
          </p:cNvPr>
          <p:cNvSpPr txBox="1"/>
          <p:nvPr/>
        </p:nvSpPr>
        <p:spPr>
          <a:xfrm>
            <a:off x="3364538" y="4966938"/>
            <a:ext cx="11492249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3600" dirty="0">
                <a:latin typeface="Fredoka" panose="020B0604020202020204" charset="0"/>
              </a:rPr>
              <a:t>E OBIETTIVO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AE1E698-F366-5857-663E-9BA1446555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1B0E95A-FC01-ECDB-51FD-3E54074528B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60628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7/30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31853F41-D575-59C6-80A1-DA5EC793269B}"/>
              </a:ext>
            </a:extLst>
          </p:cNvPr>
          <p:cNvSpPr/>
          <p:nvPr/>
        </p:nvSpPr>
        <p:spPr>
          <a:xfrm>
            <a:off x="1031557" y="2386073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74EFD97-2C1C-AACB-85B2-7203677D9CF3}"/>
              </a:ext>
            </a:extLst>
          </p:cNvPr>
          <p:cNvSpPr txBox="1"/>
          <p:nvPr/>
        </p:nvSpPr>
        <p:spPr>
          <a:xfrm>
            <a:off x="1594605" y="2915202"/>
            <a:ext cx="1569803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CI;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</a:t>
            </a: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54D727D4-50BA-B8EF-F1C7-578AF41495D3}"/>
              </a:ext>
            </a:extLst>
          </p:cNvPr>
          <p:cNvSpPr txBox="1"/>
          <p:nvPr/>
        </p:nvSpPr>
        <p:spPr>
          <a:xfrm>
            <a:off x="1594606" y="2239166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ROOT CA</a:t>
            </a:r>
          </a:p>
        </p:txBody>
      </p:sp>
      <p:sp>
        <p:nvSpPr>
          <p:cNvPr id="18" name="TextBox 21">
            <a:extLst>
              <a:ext uri="{FF2B5EF4-FFF2-40B4-BE49-F238E27FC236}">
                <a16:creationId xmlns:a16="http://schemas.microsoft.com/office/drawing/2014/main" id="{9D1E9FF9-666D-E2B1-250B-FD22A02C0D51}"/>
              </a:ext>
            </a:extLst>
          </p:cNvPr>
          <p:cNvSpPr txBox="1"/>
          <p:nvPr/>
        </p:nvSpPr>
        <p:spPr>
          <a:xfrm>
            <a:off x="1594606" y="4263393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SMDP</a:t>
            </a: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ECDFFB1A-A790-D3A8-FAE9-DE2F453FB335}"/>
              </a:ext>
            </a:extLst>
          </p:cNvPr>
          <p:cNvSpPr txBox="1"/>
          <p:nvPr/>
        </p:nvSpPr>
        <p:spPr>
          <a:xfrm>
            <a:off x="1594606" y="4935782"/>
            <a:ext cx="15698030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server;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0" name="Freeform 23">
            <a:extLst>
              <a:ext uri="{FF2B5EF4-FFF2-40B4-BE49-F238E27FC236}">
                <a16:creationId xmlns:a16="http://schemas.microsoft.com/office/drawing/2014/main" id="{2AF31989-26F5-A706-E01B-DA1F8BA62BBE}"/>
              </a:ext>
            </a:extLst>
          </p:cNvPr>
          <p:cNvSpPr/>
          <p:nvPr/>
        </p:nvSpPr>
        <p:spPr>
          <a:xfrm>
            <a:off x="1031557" y="4410301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1">
            <a:extLst>
              <a:ext uri="{FF2B5EF4-FFF2-40B4-BE49-F238E27FC236}">
                <a16:creationId xmlns:a16="http://schemas.microsoft.com/office/drawing/2014/main" id="{D980E411-9200-84F0-337E-94ECC46E4AEA}"/>
              </a:ext>
            </a:extLst>
          </p:cNvPr>
          <p:cNvSpPr txBox="1"/>
          <p:nvPr/>
        </p:nvSpPr>
        <p:spPr>
          <a:xfrm>
            <a:off x="1594606" y="6284669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EUICC</a:t>
            </a:r>
          </a:p>
        </p:txBody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46100945-1ADE-84DB-F2C2-73B43D9B4A0A}"/>
              </a:ext>
            </a:extLst>
          </p:cNvPr>
          <p:cNvSpPr txBox="1"/>
          <p:nvPr/>
        </p:nvSpPr>
        <p:spPr>
          <a:xfrm>
            <a:off x="1594606" y="6957058"/>
            <a:ext cx="1569803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all’operatore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 </a:t>
            </a:r>
          </a:p>
        </p:txBody>
      </p:sp>
      <p:sp>
        <p:nvSpPr>
          <p:cNvPr id="30" name="Freeform 23">
            <a:extLst>
              <a:ext uri="{FF2B5EF4-FFF2-40B4-BE49-F238E27FC236}">
                <a16:creationId xmlns:a16="http://schemas.microsoft.com/office/drawing/2014/main" id="{2560D92E-54EC-F6BA-7C4F-08F7898FA05F}"/>
              </a:ext>
            </a:extLst>
          </p:cNvPr>
          <p:cNvSpPr/>
          <p:nvPr/>
        </p:nvSpPr>
        <p:spPr>
          <a:xfrm>
            <a:off x="1031557" y="6431577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16">
            <a:extLst>
              <a:ext uri="{FF2B5EF4-FFF2-40B4-BE49-F238E27FC236}">
                <a16:creationId xmlns:a16="http://schemas.microsoft.com/office/drawing/2014/main" id="{D9F38DF9-8A81-4611-04A3-F28D7902D2F3}"/>
              </a:ext>
            </a:extLst>
          </p:cNvPr>
          <p:cNvSpPr/>
          <p:nvPr/>
        </p:nvSpPr>
        <p:spPr>
          <a:xfrm>
            <a:off x="3331427" y="352976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6ACF22F6-CFF7-6E31-F053-64E5BCE059B4}"/>
              </a:ext>
            </a:extLst>
          </p:cNvPr>
          <p:cNvSpPr txBox="1"/>
          <p:nvPr/>
        </p:nvSpPr>
        <p:spPr>
          <a:xfrm>
            <a:off x="5216531" y="3428736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subjectKeyIdentifier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estrapolato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cattura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</a:t>
            </a:r>
          </a:p>
        </p:txBody>
      </p:sp>
    </p:spTree>
    <p:extLst>
      <p:ext uri="{BB962C8B-B14F-4D97-AF65-F5344CB8AC3E}">
        <p14:creationId xmlns:p14="http://schemas.microsoft.com/office/powerpoint/2010/main" val="1722703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6" grpId="0"/>
      <p:bldP spid="27" grpId="0"/>
      <p:bldP spid="21" grpId="0" animBg="1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VALIDAZIONE DEI SIMULATORI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8/30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C3D521E5-8048-55F7-C01D-B573089B7D46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7EC109E-4282-AB1D-74F9-65B48B3B213F}"/>
              </a:ext>
            </a:extLst>
          </p:cNvPr>
          <p:cNvSpPr txBox="1"/>
          <p:nvPr/>
        </p:nvSpPr>
        <p:spPr>
          <a:xfrm>
            <a:off x="4500561" y="4338835"/>
            <a:ext cx="12792075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col server di test </a:t>
            </a:r>
            <a:r>
              <a:rPr lang="en-US" sz="3499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Osmo-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C85AD289-95A1-2E55-7B1B-1C50618660D3}"/>
              </a:ext>
            </a:extLst>
          </p:cNvPr>
          <p:cNvSpPr txBox="1"/>
          <p:nvPr/>
        </p:nvSpPr>
        <p:spPr>
          <a:xfrm>
            <a:off x="1028700" y="7034329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</a:t>
            </a:r>
          </a:p>
        </p:txBody>
      </p:sp>
      <p:sp>
        <p:nvSpPr>
          <p:cNvPr id="20" name="AutoShape 24">
            <a:extLst>
              <a:ext uri="{FF2B5EF4-FFF2-40B4-BE49-F238E27FC236}">
                <a16:creationId xmlns:a16="http://schemas.microsoft.com/office/drawing/2014/main" id="{9244761A-71F0-BC04-82DB-56E103D2910B}"/>
              </a:ext>
            </a:extLst>
          </p:cNvPr>
          <p:cNvSpPr/>
          <p:nvPr/>
        </p:nvSpPr>
        <p:spPr>
          <a:xfrm rot="16230763">
            <a:off x="2808444" y="4954320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C7B790D8-8453-17FD-E314-3BF6376D7E91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AutoShape 24">
            <a:extLst>
              <a:ext uri="{FF2B5EF4-FFF2-40B4-BE49-F238E27FC236}">
                <a16:creationId xmlns:a16="http://schemas.microsoft.com/office/drawing/2014/main" id="{838521F5-D4DC-CDBF-D1EF-67035B5ABF9A}"/>
              </a:ext>
            </a:extLst>
          </p:cNvPr>
          <p:cNvSpPr/>
          <p:nvPr/>
        </p:nvSpPr>
        <p:spPr>
          <a:xfrm rot="16230763">
            <a:off x="2789393" y="7344571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A00F512D-2192-70D4-E26D-30689A7F57B9}"/>
              </a:ext>
            </a:extLst>
          </p:cNvPr>
          <p:cNvSpPr txBox="1"/>
          <p:nvPr/>
        </p:nvSpPr>
        <p:spPr>
          <a:xfrm>
            <a:off x="1028700" y="4644078"/>
            <a:ext cx="2400292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</a:t>
            </a:r>
          </a:p>
        </p:txBody>
      </p:sp>
      <p:sp>
        <p:nvSpPr>
          <p:cNvPr id="30" name="TextBox 20">
            <a:extLst>
              <a:ext uri="{FF2B5EF4-FFF2-40B4-BE49-F238E27FC236}">
                <a16:creationId xmlns:a16="http://schemas.microsoft.com/office/drawing/2014/main" id="{C11978F7-FFB3-1C69-B594-D22E2026AE61}"/>
              </a:ext>
            </a:extLst>
          </p:cNvPr>
          <p:cNvSpPr txBox="1"/>
          <p:nvPr/>
        </p:nvSpPr>
        <p:spPr>
          <a:xfrm>
            <a:off x="1028700" y="2445668"/>
            <a:ext cx="16211548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validazione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state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pubblicate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versioni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open source di LPA e server SM-DP+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2" name="TextBox 16">
            <a:extLst>
              <a:ext uri="{FF2B5EF4-FFF2-40B4-BE49-F238E27FC236}">
                <a16:creationId xmlns:a16="http://schemas.microsoft.com/office/drawing/2014/main" id="{CD2A80EC-7764-03BC-D680-BB3EE54C8C19}"/>
              </a:ext>
            </a:extLst>
          </p:cNvPr>
          <p:cNvSpPr txBox="1"/>
          <p:nvPr/>
        </p:nvSpPr>
        <p:spPr>
          <a:xfrm>
            <a:off x="4500560" y="6414896"/>
            <a:ext cx="12792075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uno user agent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programmabile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l’LPA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medesima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</a:t>
            </a:r>
          </a:p>
        </p:txBody>
      </p:sp>
    </p:spTree>
    <p:extLst>
      <p:ext uri="{BB962C8B-B14F-4D97-AF65-F5344CB8AC3E}">
        <p14:creationId xmlns:p14="http://schemas.microsoft.com/office/powerpoint/2010/main" val="11530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7" grpId="0"/>
      <p:bldP spid="30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185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4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B52526E6-79F6-624B-5E04-C88F97F7EC1A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6F55CD0-2811-C902-DEAE-27943CA5502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59492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8" name="Freeform 19">
            <a:extLst>
              <a:ext uri="{FF2B5EF4-FFF2-40B4-BE49-F238E27FC236}">
                <a16:creationId xmlns:a16="http://schemas.microsoft.com/office/drawing/2014/main" id="{27B291C0-599C-AD1E-BE89-D09C8F492019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6760663-6CC4-E0D3-D81A-C81089BCD94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9/30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BF8654-F4D9-0D71-991C-C1FDB7C3C4DC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1A9AEF-5BA5-3F26-05D0-F214AB8BD5D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E87574C-84CC-5129-70BD-138083B2B50F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AutoShape 18">
            <a:extLst>
              <a:ext uri="{FF2B5EF4-FFF2-40B4-BE49-F238E27FC236}">
                <a16:creationId xmlns:a16="http://schemas.microsoft.com/office/drawing/2014/main" id="{EF322EE9-DB49-91F1-F143-D5E9C335A9DD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20">
            <a:extLst>
              <a:ext uri="{FF2B5EF4-FFF2-40B4-BE49-F238E27FC236}">
                <a16:creationId xmlns:a16="http://schemas.microsoft.com/office/drawing/2014/main" id="{8CA96915-598A-7BD4-4E82-48CFE05A11EA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A6F731C6-D8A4-4A34-DF9B-FE0195CBD9A7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9" name="TextBox 22">
              <a:extLst>
                <a:ext uri="{FF2B5EF4-FFF2-40B4-BE49-F238E27FC236}">
                  <a16:creationId xmlns:a16="http://schemas.microsoft.com/office/drawing/2014/main" id="{B7B853EE-F798-A0D1-1F54-0891C069D860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39520F27-1D3E-9AEE-433B-7D4FD056D00E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6D88F8DE-7B87-7A16-59D4-3542C9EC24D4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0" name="TextBox 28">
              <a:extLst>
                <a:ext uri="{FF2B5EF4-FFF2-40B4-BE49-F238E27FC236}">
                  <a16:creationId xmlns:a16="http://schemas.microsoft.com/office/drawing/2014/main" id="{8BC452F9-D6EE-1444-51C9-AA9A622BF27E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5">
            <a:extLst>
              <a:ext uri="{FF2B5EF4-FFF2-40B4-BE49-F238E27FC236}">
                <a16:creationId xmlns:a16="http://schemas.microsoft.com/office/drawing/2014/main" id="{7AEB39B0-4C3A-1233-833F-2DED639655C8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</a:t>
            </a:r>
          </a:p>
        </p:txBody>
      </p:sp>
      <p:sp>
        <p:nvSpPr>
          <p:cNvPr id="33" name="TextBox 39">
            <a:extLst>
              <a:ext uri="{FF2B5EF4-FFF2-40B4-BE49-F238E27FC236}">
                <a16:creationId xmlns:a16="http://schemas.microsoft.com/office/drawing/2014/main" id="{E26B5EAB-BF56-71BA-662B-A6E4D76FE91A}"/>
              </a:ext>
            </a:extLst>
          </p:cNvPr>
          <p:cNvSpPr txBox="1"/>
          <p:nvPr/>
        </p:nvSpPr>
        <p:spPr>
          <a:xfrm>
            <a:off x="13231736" y="5095956"/>
            <a:ext cx="375881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client</a:t>
            </a: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92DBFD21-1B8C-B70D-255A-6F7D18BF3FBD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Effettuata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facendo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ciascun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server e user agent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verificando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le relative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variare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inviati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ECA1D32-39A8-D5D8-920A-95BA7EA914BA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36" name="Freccia a destra 35">
            <a:extLst>
              <a:ext uri="{FF2B5EF4-FFF2-40B4-BE49-F238E27FC236}">
                <a16:creationId xmlns:a16="http://schemas.microsoft.com/office/drawing/2014/main" id="{746D68DA-78D8-125D-48FF-C635F8BC89EE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Box 35">
            <a:extLst>
              <a:ext uri="{FF2B5EF4-FFF2-40B4-BE49-F238E27FC236}">
                <a16:creationId xmlns:a16="http://schemas.microsoft.com/office/drawing/2014/main" id="{919DB081-D6E1-4771-A7E9-BF28E0D67DA6}"/>
              </a:ext>
            </a:extLst>
          </p:cNvPr>
          <p:cNvSpPr txBox="1"/>
          <p:nvPr/>
        </p:nvSpPr>
        <p:spPr>
          <a:xfrm>
            <a:off x="326325" y="6930772"/>
            <a:ext cx="5870708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SM-DS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Di test 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difficili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)</a:t>
            </a:r>
          </a:p>
        </p:txBody>
      </p:sp>
      <p:sp>
        <p:nvSpPr>
          <p:cNvPr id="39" name="Freccia a destra 38">
            <a:extLst>
              <a:ext uri="{FF2B5EF4-FFF2-40B4-BE49-F238E27FC236}">
                <a16:creationId xmlns:a16="http://schemas.microsoft.com/office/drawing/2014/main" id="{D25CAEA7-1E52-5B2A-A57E-4DC403CCEF79}"/>
              </a:ext>
            </a:extLst>
          </p:cNvPr>
          <p:cNvSpPr/>
          <p:nvPr/>
        </p:nvSpPr>
        <p:spPr>
          <a:xfrm rot="5400000">
            <a:off x="14781678" y="6068189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C446E4-F097-026B-7C29-5D73F9E40EDD}"/>
              </a:ext>
            </a:extLst>
          </p:cNvPr>
          <p:cNvSpPr txBox="1"/>
          <p:nvPr/>
        </p:nvSpPr>
        <p:spPr>
          <a:xfrm>
            <a:off x="12945278" y="6920440"/>
            <a:ext cx="4331723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risorse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disposizione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sperimentazione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</a:p>
        </p:txBody>
      </p:sp>
      <p:sp>
        <p:nvSpPr>
          <p:cNvPr id="41" name="Freccia curva 40">
            <a:extLst>
              <a:ext uri="{FF2B5EF4-FFF2-40B4-BE49-F238E27FC236}">
                <a16:creationId xmlns:a16="http://schemas.microsoft.com/office/drawing/2014/main" id="{24256827-1915-4693-2EB5-373C7A1B4D3E}"/>
              </a:ext>
            </a:extLst>
          </p:cNvPr>
          <p:cNvSpPr/>
          <p:nvPr/>
        </p:nvSpPr>
        <p:spPr>
          <a:xfrm rot="16200000" flipV="1">
            <a:off x="7309417" y="6618858"/>
            <a:ext cx="892621" cy="2709862"/>
          </a:xfrm>
          <a:prstGeom prst="bentArrow">
            <a:avLst>
              <a:gd name="adj1" fmla="val 33773"/>
              <a:gd name="adj2" fmla="val 25000"/>
              <a:gd name="adj3" fmla="val 25000"/>
              <a:gd name="adj4" fmla="val 43750"/>
            </a:avLst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TextBox 39">
            <a:extLst>
              <a:ext uri="{FF2B5EF4-FFF2-40B4-BE49-F238E27FC236}">
                <a16:creationId xmlns:a16="http://schemas.microsoft.com/office/drawing/2014/main" id="{D97DFAAA-3C20-535E-AFB6-68413517C501}"/>
              </a:ext>
            </a:extLst>
          </p:cNvPr>
          <p:cNvSpPr txBox="1"/>
          <p:nvPr/>
        </p:nvSpPr>
        <p:spPr>
          <a:xfrm>
            <a:off x="6685518" y="5373555"/>
            <a:ext cx="4331723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hostname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0E5EF859-DFED-B4A8-CFAD-0F43B4027A44}"/>
              </a:ext>
            </a:extLst>
          </p:cNvPr>
          <p:cNvSpPr txBox="1"/>
          <p:nvPr/>
        </p:nvSpPr>
        <p:spPr>
          <a:xfrm>
            <a:off x="6660076" y="8039100"/>
            <a:ext cx="2191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redoka" panose="020B0604020202020204" charset="0"/>
              </a:rPr>
              <a:t>STRATEGIA</a:t>
            </a:r>
          </a:p>
        </p:txBody>
      </p:sp>
    </p:spTree>
    <p:extLst>
      <p:ext uri="{BB962C8B-B14F-4D97-AF65-F5344CB8AC3E}">
        <p14:creationId xmlns:p14="http://schemas.microsoft.com/office/powerpoint/2010/main" val="687771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4" grpId="0"/>
      <p:bldP spid="35" grpId="0"/>
      <p:bldP spid="36" grpId="0" animBg="1"/>
      <p:bldP spid="37" grpId="0"/>
      <p:bldP spid="39" grpId="0" animBg="1"/>
      <p:bldP spid="40" grpId="0"/>
      <p:bldP spid="41" grpId="0" animBg="1"/>
      <p:bldP spid="42" grpId="0"/>
      <p:bldP spid="4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Nuvola 16">
            <a:extLst>
              <a:ext uri="{FF2B5EF4-FFF2-40B4-BE49-F238E27FC236}">
                <a16:creationId xmlns:a16="http://schemas.microsoft.com/office/drawing/2014/main" id="{48456C0A-557D-E6BC-24C6-D662F1737B65}"/>
              </a:ext>
            </a:extLst>
          </p:cNvPr>
          <p:cNvSpPr/>
          <p:nvPr/>
        </p:nvSpPr>
        <p:spPr>
          <a:xfrm>
            <a:off x="10741500" y="171415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AD34767-7660-8D30-7887-E3634078FB90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10/30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0FC35-E99C-1FC7-393A-9637E609E4E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296ED3-1320-ACF7-DA7F-487A6C495CB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A9E6ABFD-D974-2EC1-9190-CE35E9C0BAA8}"/>
              </a:ext>
            </a:extLst>
          </p:cNvPr>
          <p:cNvSpPr/>
          <p:nvPr/>
        </p:nvSpPr>
        <p:spPr>
          <a:xfrm>
            <a:off x="926626" y="2303305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562D0AA2-320A-BD0E-3C11-E30663F2331C}"/>
              </a:ext>
            </a:extLst>
          </p:cNvPr>
          <p:cNvSpPr/>
          <p:nvPr/>
        </p:nvSpPr>
        <p:spPr>
          <a:xfrm>
            <a:off x="4704323" y="4838700"/>
            <a:ext cx="8783077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7BC0CD9-B356-0C4C-E3BE-C6310FE7403A}"/>
              </a:ext>
            </a:extLst>
          </p:cNvPr>
          <p:cNvSpPr txBox="1"/>
          <p:nvPr/>
        </p:nvSpPr>
        <p:spPr>
          <a:xfrm>
            <a:off x="1606200" y="2665030"/>
            <a:ext cx="5194051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SM-DS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</a:t>
            </a:r>
            <a:r>
              <a:rPr lang="it-IT" sz="3500" dirty="0" err="1">
                <a:latin typeface="Nunito Bold" charset="0"/>
              </a:rPr>
              <a:t>Staging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GSMA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Verizon Wireless</a:t>
            </a: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336BBCF7-E0A7-4F9F-7F0B-7C7CFD760AE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15CB0BB-0407-7B47-E872-5BEB4DEDAB4D}"/>
              </a:ext>
            </a:extLst>
          </p:cNvPr>
          <p:cNvSpPr txBox="1"/>
          <p:nvPr/>
        </p:nvSpPr>
        <p:spPr>
          <a:xfrm>
            <a:off x="8283264" y="5285728"/>
            <a:ext cx="160813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F88F3C7-6B78-37F7-487E-FFB586BB29E0}"/>
              </a:ext>
            </a:extLst>
          </p:cNvPr>
          <p:cNvSpPr txBox="1"/>
          <p:nvPr/>
        </p:nvSpPr>
        <p:spPr>
          <a:xfrm>
            <a:off x="5598750" y="6092139"/>
            <a:ext cx="290496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Infineon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Sysmocom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Truphone</a:t>
            </a:r>
            <a:endParaRPr lang="it-IT" sz="3500" dirty="0">
              <a:latin typeface="Nunito Bold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862E746-221E-2373-6FCF-2540C789A80F}"/>
              </a:ext>
            </a:extLst>
          </p:cNvPr>
          <p:cNvSpPr txBox="1"/>
          <p:nvPr/>
        </p:nvSpPr>
        <p:spPr>
          <a:xfrm>
            <a:off x="8860731" y="5829300"/>
            <a:ext cx="378661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Stork &amp; Google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Osmo-smdpp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EA1054F-91E4-796E-28FB-7D2D5DDE6043}"/>
              </a:ext>
            </a:extLst>
          </p:cNvPr>
          <p:cNvSpPr txBox="1"/>
          <p:nvPr/>
        </p:nvSpPr>
        <p:spPr>
          <a:xfrm>
            <a:off x="11757706" y="2338377"/>
            <a:ext cx="45207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Iliad &amp; </a:t>
            </a:r>
            <a:r>
              <a:rPr lang="it-IT" sz="3500" dirty="0" err="1">
                <a:latin typeface="Nunito Bold" charset="0"/>
              </a:rPr>
              <a:t>Very</a:t>
            </a:r>
            <a:r>
              <a:rPr lang="it-IT" sz="3500" dirty="0">
                <a:latin typeface="Nunito Bold" charset="0"/>
              </a:rPr>
              <a:t> Mobile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Tim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RSP-0003</a:t>
            </a:r>
          </a:p>
        </p:txBody>
      </p:sp>
    </p:spTree>
    <p:extLst>
      <p:ext uri="{BB962C8B-B14F-4D97-AF65-F5344CB8AC3E}">
        <p14:creationId xmlns:p14="http://schemas.microsoft.com/office/powerpoint/2010/main" val="102791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X.Y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11/30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456281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717060CA-31CE-E2A8-B2DB-B9252970493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80BE34-8106-E2DE-AEFD-FCD3C5DFA39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D565131-ED1F-88F3-DBBB-D633ECD4CC2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0478331A-B806-2D5C-4F55-DCFA3FACD225}"/>
              </a:ext>
            </a:extLst>
          </p:cNvPr>
          <p:cNvSpPr/>
          <p:nvPr/>
        </p:nvSpPr>
        <p:spPr>
          <a:xfrm>
            <a:off x="9925050" y="215068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F5D943BF-4DAB-3E05-0E24-68BCB16C9E5F}"/>
              </a:ext>
            </a:extLst>
          </p:cNvPr>
          <p:cNvSpPr/>
          <p:nvPr/>
        </p:nvSpPr>
        <p:spPr>
          <a:xfrm>
            <a:off x="1464947" y="4273933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4257EA7-69B5-607C-C521-38215AF147ED}"/>
              </a:ext>
            </a:extLst>
          </p:cNvPr>
          <p:cNvSpPr txBox="1"/>
          <p:nvPr/>
        </p:nvSpPr>
        <p:spPr>
          <a:xfrm>
            <a:off x="3200400" y="4991100"/>
            <a:ext cx="293541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EasyEUICC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LPAC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2234D1B-C4CD-6364-C6CC-C5BBF279AB15}"/>
              </a:ext>
            </a:extLst>
          </p:cNvPr>
          <p:cNvSpPr txBox="1"/>
          <p:nvPr/>
        </p:nvSpPr>
        <p:spPr>
          <a:xfrm>
            <a:off x="11305680" y="3238500"/>
            <a:ext cx="362952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Google Pixel 6</a:t>
            </a:r>
          </a:p>
        </p:txBody>
      </p:sp>
    </p:spTree>
    <p:extLst>
      <p:ext uri="{BB962C8B-B14F-4D97-AF65-F5344CB8AC3E}">
        <p14:creationId xmlns:p14="http://schemas.microsoft.com/office/powerpoint/2010/main" val="3530637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CASO DI TEST Z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F3238BC4-3D1B-2CE1-B8B0-9D4240DDE656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13/30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27F3-B46E-6A38-00DF-6D82887308C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4A071D-4114-D891-74BD-B89CD54542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705154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5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0C461CFF-6D18-F89A-DA33-2AEED91F1FC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9711684-B5FD-57E8-9F25-725BB9EA9F4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5752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1C6EE12A-F9E4-6029-FC95-D7DDA89CB02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14/30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15E194-CFD3-3635-3881-E4C4C8212EB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7C2E8C-0C29-4496-5E00-47256E6BCDE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44047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1585127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FB617A55-B2A4-863B-7113-882BECB355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C133BBE5-A513-3FFC-FC99-DF7E6FC62EF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1/30</a:t>
            </a:r>
          </a:p>
          <a:p>
            <a:pPr algn="ctr"/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C76561-7910-F9DE-BC4D-9FD1343C9AD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8ADECD29-BE92-B34F-B5D5-4FF436596302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84A6CC58-94D4-1437-A9CD-190742E45D8F}"/>
              </a:ext>
            </a:extLst>
          </p:cNvPr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 </a:t>
            </a: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51FE5045-5B3F-CC51-E0A0-E63074CDEEBC}"/>
              </a:ext>
            </a:extLst>
          </p:cNvPr>
          <p:cNvSpPr txBox="1"/>
          <p:nvPr/>
        </p:nvSpPr>
        <p:spPr>
          <a:xfrm>
            <a:off x="4800600" y="4000500"/>
            <a:ext cx="11525244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dovevamo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andare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fisicamente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negozio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acquistare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SIM</a:t>
            </a: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EAD668FD-CF55-6F7C-B61A-086B1462F366}"/>
              </a:ext>
            </a:extLst>
          </p:cNvPr>
          <p:cNvSpPr txBox="1"/>
          <p:nvPr/>
        </p:nvSpPr>
        <p:spPr>
          <a:xfrm>
            <a:off x="1028700" y="4305716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PRIMA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C6DB1201-D352-3B9E-30EA-EE66823B3284}"/>
              </a:ext>
            </a:extLst>
          </p:cNvPr>
          <p:cNvSpPr txBox="1"/>
          <p:nvPr/>
        </p:nvSpPr>
        <p:spPr>
          <a:xfrm>
            <a:off x="1028700" y="6695967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ORA</a:t>
            </a: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978781AF-B456-E582-64A5-D1000F7C0506}"/>
              </a:ext>
            </a:extLst>
          </p:cNvPr>
          <p:cNvSpPr txBox="1"/>
          <p:nvPr/>
        </p:nvSpPr>
        <p:spPr>
          <a:xfrm>
            <a:off x="4800600" y="6076534"/>
            <a:ext cx="3429000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Qualcuno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lo fa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avviene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remoto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9" name="AutoShape 24">
            <a:extLst>
              <a:ext uri="{FF2B5EF4-FFF2-40B4-BE49-F238E27FC236}">
                <a16:creationId xmlns:a16="http://schemas.microsoft.com/office/drawing/2014/main" id="{D72FAD35-3519-17FC-5B50-2B1B3B5699CF}"/>
              </a:ext>
            </a:extLst>
          </p:cNvPr>
          <p:cNvSpPr/>
          <p:nvPr/>
        </p:nvSpPr>
        <p:spPr>
          <a:xfrm rot="16230763">
            <a:off x="2617940" y="4615958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B8404711-7EFF-682D-041E-3022E9F77820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AutoShape 24">
            <a:extLst>
              <a:ext uri="{FF2B5EF4-FFF2-40B4-BE49-F238E27FC236}">
                <a16:creationId xmlns:a16="http://schemas.microsoft.com/office/drawing/2014/main" id="{78DAC57D-DF6E-1838-A17C-988BBC3EEEB3}"/>
              </a:ext>
            </a:extLst>
          </p:cNvPr>
          <p:cNvSpPr/>
          <p:nvPr/>
        </p:nvSpPr>
        <p:spPr>
          <a:xfrm rot="16230763">
            <a:off x="2598889" y="7006209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ccia a destra 29">
            <a:extLst>
              <a:ext uri="{FF2B5EF4-FFF2-40B4-BE49-F238E27FC236}">
                <a16:creationId xmlns:a16="http://schemas.microsoft.com/office/drawing/2014/main" id="{20932D2A-4BA8-F5E5-1CE2-A0BFE59BD436}"/>
              </a:ext>
            </a:extLst>
          </p:cNvPr>
          <p:cNvSpPr/>
          <p:nvPr/>
        </p:nvSpPr>
        <p:spPr>
          <a:xfrm>
            <a:off x="8764577" y="6012104"/>
            <a:ext cx="2244546" cy="1993434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23">
            <a:extLst>
              <a:ext uri="{FF2B5EF4-FFF2-40B4-BE49-F238E27FC236}">
                <a16:creationId xmlns:a16="http://schemas.microsoft.com/office/drawing/2014/main" id="{2525D03F-1F28-5AEC-945C-D1CEDE570F49}"/>
              </a:ext>
            </a:extLst>
          </p:cNvPr>
          <p:cNvSpPr txBox="1"/>
          <p:nvPr/>
        </p:nvSpPr>
        <p:spPr>
          <a:xfrm>
            <a:off x="11544100" y="6071037"/>
            <a:ext cx="5604054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DUBBI: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bene?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garantita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?</a:t>
            </a: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E60B1E3F-AEBD-26A4-52C3-75FDE2239D0C}"/>
              </a:ext>
            </a:extLst>
          </p:cNvPr>
          <p:cNvSpPr txBox="1"/>
          <p:nvPr/>
        </p:nvSpPr>
        <p:spPr>
          <a:xfrm>
            <a:off x="2438400" y="2445668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mobile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6" name="Freeform 16">
            <a:extLst>
              <a:ext uri="{FF2B5EF4-FFF2-40B4-BE49-F238E27FC236}">
                <a16:creationId xmlns:a16="http://schemas.microsoft.com/office/drawing/2014/main" id="{B276EAF1-D246-6B90-9739-FD2DEEB5171E}"/>
              </a:ext>
            </a:extLst>
          </p:cNvPr>
          <p:cNvSpPr/>
          <p:nvPr/>
        </p:nvSpPr>
        <p:spPr>
          <a:xfrm>
            <a:off x="8050038" y="2444624"/>
            <a:ext cx="1779762" cy="565276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7" name="TextBox 20">
            <a:extLst>
              <a:ext uri="{FF2B5EF4-FFF2-40B4-BE49-F238E27FC236}">
                <a16:creationId xmlns:a16="http://schemas.microsoft.com/office/drawing/2014/main" id="{437247A4-53B1-06A3-0878-9C433DE867BF}"/>
              </a:ext>
            </a:extLst>
          </p:cNvPr>
          <p:cNvSpPr txBox="1"/>
          <p:nvPr/>
        </p:nvSpPr>
        <p:spPr>
          <a:xfrm>
            <a:off x="10204757" y="2453565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nuovo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attore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eSIM</a:t>
            </a:r>
            <a:endParaRPr lang="en-US" sz="4800" dirty="0">
              <a:solidFill>
                <a:srgbClr val="000000"/>
              </a:solidFill>
              <a:latin typeface="Fredoka" panose="020B0604020202020204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67255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0" grpId="0" animBg="1"/>
      <p:bldP spid="31" grpId="0"/>
      <p:bldP spid="32" grpId="0"/>
      <p:bldP spid="36" grpId="0" animBg="1"/>
      <p:bldP spid="3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SVILUPPI FUTURI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9ADFB46-C286-B70F-8971-AD968FFAB2C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15/30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354D8-372D-52DE-FE17-80A710D9854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8525F16-421E-8236-A683-E9C46940D71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8343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95347" y="65698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115043" y="59564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72761" y="1408773"/>
            <a:ext cx="13875527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FINE DEI GIOCHI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0453" y="3359991"/>
            <a:ext cx="9907094" cy="79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 solo per il </a:t>
            </a:r>
            <a:r>
              <a:rPr lang="en-US" sz="661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…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43950"/>
            <a:ext cx="557789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6CDA3BD-FA8D-FB2E-0979-D4757DBAC8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95" y="4513033"/>
            <a:ext cx="7038373" cy="162607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A013AC6-475E-4729-05AA-3565789F52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987903"/>
            <a:ext cx="8362896" cy="2508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1466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INTRODUCTION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  <a:p>
            <a:pPr algn="ctr">
              <a:lnSpc>
                <a:spcPts val="4899"/>
              </a:lnSpc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imperdiet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nisl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magna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eleifend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odio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sodales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aliquet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ex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bibendum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sed,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enim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  <a:p>
            <a:pPr algn="ctr">
              <a:lnSpc>
                <a:spcPts val="4899"/>
              </a:lnSpc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imperdiet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nisl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magna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eleifend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odio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sodales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Donec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aliquet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ex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bibendum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pellentesque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sed,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interdum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enim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5" name="Freeform 15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Aronowitz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| Business Marketing | 2024 |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Rimberio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University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697602" y="3293323"/>
            <a:ext cx="5960851" cy="3689844"/>
            <a:chOff x="0" y="0"/>
            <a:chExt cx="6973570" cy="43167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73570" cy="4316730"/>
            </a:xfrm>
            <a:custGeom>
              <a:avLst/>
              <a:gdLst/>
              <a:ahLst/>
              <a:cxnLst/>
              <a:rect l="l" t="t" r="r" b="b"/>
              <a:pathLst>
                <a:path w="6973570" h="431673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t="-3512" b="-3512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6228080" y="0"/>
              <a:ext cx="745490" cy="745490"/>
            </a:xfrm>
            <a:custGeom>
              <a:avLst/>
              <a:gdLst/>
              <a:ahLst/>
              <a:cxnLst/>
              <a:rect l="l" t="t" r="r" b="b"/>
              <a:pathLst>
                <a:path w="745490" h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B2E69D"/>
            </a:solidFill>
          </p:spPr>
        </p:sp>
      </p:grpSp>
      <p:sp>
        <p:nvSpPr>
          <p:cNvPr id="17" name="Freeform 17"/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PROBLEM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402477" y="3300167"/>
            <a:ext cx="8009976" cy="368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Suspendisse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et cursus dui.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Vivamus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lacinia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orci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nibh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luctus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pulvinar.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3142605" y="3407052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17718" y="6893588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59"/>
                </a:lnTo>
                <a:lnTo>
                  <a:pt x="0" y="1532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3357317"/>
            <a:ext cx="7373777" cy="5068331"/>
            <a:chOff x="0" y="0"/>
            <a:chExt cx="1942065" cy="13348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979113" y="687305"/>
            <a:ext cx="12329775" cy="1730229"/>
            <a:chOff x="0" y="0"/>
            <a:chExt cx="3247348" cy="4556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47348" cy="455698"/>
            </a:xfrm>
            <a:custGeom>
              <a:avLst/>
              <a:gdLst/>
              <a:ahLst/>
              <a:cxnLst/>
              <a:rect l="l" t="t" r="r" b="b"/>
              <a:pathLst>
                <a:path w="3247348" h="455698">
                  <a:moveTo>
                    <a:pt x="0" y="0"/>
                  </a:moveTo>
                  <a:lnTo>
                    <a:pt x="3247348" y="0"/>
                  </a:lnTo>
                  <a:lnTo>
                    <a:pt x="3247348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247348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885523" y="3357317"/>
            <a:ext cx="7373777" cy="5068331"/>
            <a:chOff x="0" y="0"/>
            <a:chExt cx="1942065" cy="133486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4285782" y="2417534"/>
            <a:ext cx="859614" cy="1291769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517916" y="904875"/>
            <a:ext cx="13252168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THEORITICAL FRAMEWORK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52123" y="4865774"/>
            <a:ext cx="6526930" cy="306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308947" y="4865774"/>
            <a:ext cx="6526930" cy="306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17916" y="3811767"/>
            <a:ext cx="4156254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OVERVIEW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94285" y="3811767"/>
            <a:ext cx="4156254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PROPONENTS</a:t>
            </a:r>
          </a:p>
        </p:txBody>
      </p:sp>
      <p:sp>
        <p:nvSpPr>
          <p:cNvPr id="26" name="Freeform 26"/>
          <p:cNvSpPr/>
          <p:nvPr/>
        </p:nvSpPr>
        <p:spPr>
          <a:xfrm>
            <a:off x="13142605" y="2417534"/>
            <a:ext cx="859614" cy="1291769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52123" y="2957390"/>
            <a:ext cx="15383753" cy="2637935"/>
            <a:chOff x="0" y="0"/>
            <a:chExt cx="4051688" cy="6947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51688" cy="694765"/>
            </a:xfrm>
            <a:custGeom>
              <a:avLst/>
              <a:gdLst/>
              <a:ahLst/>
              <a:cxnLst/>
              <a:rect l="l" t="t" r="r" b="b"/>
              <a:pathLst>
                <a:path w="4051688" h="694765">
                  <a:moveTo>
                    <a:pt x="0" y="0"/>
                  </a:moveTo>
                  <a:lnTo>
                    <a:pt x="4051688" y="0"/>
                  </a:lnTo>
                  <a:lnTo>
                    <a:pt x="4051688" y="694765"/>
                  </a:lnTo>
                  <a:lnTo>
                    <a:pt x="0" y="6947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51688" cy="7328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153654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METHODOLOGY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89944" y="3334970"/>
            <a:ext cx="9104784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452123" y="5879245"/>
            <a:ext cx="15383753" cy="2637935"/>
            <a:chOff x="0" y="0"/>
            <a:chExt cx="4051688" cy="69476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51688" cy="694765"/>
            </a:xfrm>
            <a:custGeom>
              <a:avLst/>
              <a:gdLst/>
              <a:ahLst/>
              <a:cxnLst/>
              <a:rect l="l" t="t" r="r" b="b"/>
              <a:pathLst>
                <a:path w="4051688" h="694765">
                  <a:moveTo>
                    <a:pt x="0" y="0"/>
                  </a:moveTo>
                  <a:lnTo>
                    <a:pt x="4051688" y="0"/>
                  </a:lnTo>
                  <a:lnTo>
                    <a:pt x="4051688" y="694765"/>
                  </a:lnTo>
                  <a:lnTo>
                    <a:pt x="0" y="6947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051688" cy="7328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059652" y="3581668"/>
            <a:ext cx="4156254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QUANTITATIVE </a:t>
            </a:r>
          </a:p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59652" y="6503523"/>
            <a:ext cx="4156254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QUALITATIVE </a:t>
            </a:r>
          </a:p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METHOD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389944" y="6256825"/>
            <a:ext cx="9104784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</a:t>
            </a:r>
          </a:p>
        </p:txBody>
      </p:sp>
      <p:sp>
        <p:nvSpPr>
          <p:cNvPr id="24" name="AutoShape 24"/>
          <p:cNvSpPr/>
          <p:nvPr/>
        </p:nvSpPr>
        <p:spPr>
          <a:xfrm rot="-5369237">
            <a:off x="5617498" y="4209683"/>
            <a:ext cx="2128873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 rot="-5369237">
            <a:off x="5617498" y="7131538"/>
            <a:ext cx="2128873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Freeform 26"/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27048" y="3978076"/>
            <a:ext cx="3490544" cy="4208359"/>
            <a:chOff x="0" y="0"/>
            <a:chExt cx="919320" cy="11083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548279" y="687305"/>
            <a:ext cx="9191441" cy="1730229"/>
            <a:chOff x="0" y="0"/>
            <a:chExt cx="2420791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20791" cy="455698"/>
            </a:xfrm>
            <a:custGeom>
              <a:avLst/>
              <a:gdLst/>
              <a:ahLst/>
              <a:cxnLst/>
              <a:rect l="l" t="t" r="r" b="b"/>
              <a:pathLst>
                <a:path w="2420791" h="455698">
                  <a:moveTo>
                    <a:pt x="0" y="0"/>
                  </a:moveTo>
                  <a:lnTo>
                    <a:pt x="2420791" y="0"/>
                  </a:lnTo>
                  <a:lnTo>
                    <a:pt x="2420791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420791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153654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IMPLEMENTATION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106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1</a:t>
            </a:r>
          </a:p>
        </p:txBody>
      </p:sp>
      <p:sp>
        <p:nvSpPr>
          <p:cNvPr id="18" name="AutoShape 18"/>
          <p:cNvSpPr/>
          <p:nvPr/>
        </p:nvSpPr>
        <p:spPr>
          <a:xfrm>
            <a:off x="2932173" y="3260046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Freeform 19"/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932173" y="3326721"/>
            <a:ext cx="480294" cy="655427"/>
            <a:chOff x="0" y="0"/>
            <a:chExt cx="126497" cy="17262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903853" y="3326721"/>
            <a:ext cx="480294" cy="655427"/>
            <a:chOff x="0" y="0"/>
            <a:chExt cx="126497" cy="17262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875533" y="3326721"/>
            <a:ext cx="480294" cy="655427"/>
            <a:chOff x="0" y="0"/>
            <a:chExt cx="126497" cy="17262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398728" y="3982147"/>
            <a:ext cx="3490544" cy="4208359"/>
            <a:chOff x="0" y="0"/>
            <a:chExt cx="919320" cy="110837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370408" y="3986219"/>
            <a:ext cx="3490544" cy="4208359"/>
            <a:chOff x="0" y="0"/>
            <a:chExt cx="919320" cy="110837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59046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14274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116930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PHASE 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56214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53382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5727381" y="687305"/>
            <a:ext cx="6833238" cy="1730229"/>
            <a:chOff x="0" y="0"/>
            <a:chExt cx="1799700" cy="4556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99700" cy="455698"/>
            </a:xfrm>
            <a:custGeom>
              <a:avLst/>
              <a:gdLst/>
              <a:ahLst/>
              <a:cxnLst/>
              <a:rect l="l" t="t" r="r" b="b"/>
              <a:pathLst>
                <a:path w="1799700" h="455698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910979" y="904875"/>
            <a:ext cx="6466041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RESULT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300167"/>
            <a:ext cx="7998308" cy="368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 Vivamus lacinia orci ut nibh luctus pulvinar.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4" name="Freeform 14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96855" y="2607420"/>
            <a:ext cx="6102047" cy="59294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CD8A15A5-4345-F42D-8D23-3FB46C080D56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OBIETTIVO DELLA TESI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996B475-8F8D-FDCA-5635-E653059E37E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8332-32B6-E201-A861-C99AE8A3500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0641C3-D945-2F43-9C1C-D16A42D926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DB2C4C6A-CB51-6EF8-2A6B-AFAAF0E289F1}"/>
              </a:ext>
            </a:extLst>
          </p:cNvPr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45F39D8-D6F9-7D2A-47AF-5AEEE6A0EE22}"/>
              </a:ext>
            </a:extLst>
          </p:cNvPr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C14348-59FC-64A5-C9CF-13D25389CE9A}"/>
              </a:ext>
            </a:extLst>
          </p:cNvPr>
          <p:cNvSpPr txBox="1"/>
          <p:nvPr/>
        </p:nvSpPr>
        <p:spPr>
          <a:xfrm>
            <a:off x="5524501" y="2392887"/>
            <a:ext cx="11734800" cy="665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vulnerabilità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definisce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funzionamento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le relative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implementazioni</a:t>
            </a: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Ipotizzare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scenari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eventuali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cui sopra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sviluppare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meccanismi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difesa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efficaci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322BBE8-23C3-54E8-8B17-ABAAD28ADA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54" y="2933221"/>
            <a:ext cx="3507061" cy="526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427048" y="3978076"/>
            <a:ext cx="3490544" cy="4208359"/>
            <a:chOff x="0" y="0"/>
            <a:chExt cx="919320" cy="11083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845512" y="687305"/>
            <a:ext cx="6596976" cy="1730229"/>
            <a:chOff x="0" y="0"/>
            <a:chExt cx="1737475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37475" cy="455698"/>
            </a:xfrm>
            <a:custGeom>
              <a:avLst/>
              <a:gdLst/>
              <a:ahLst/>
              <a:cxnLst/>
              <a:rect l="l" t="t" r="r" b="b"/>
              <a:pathLst>
                <a:path w="1737475" h="455698">
                  <a:moveTo>
                    <a:pt x="0" y="0"/>
                  </a:moveTo>
                  <a:lnTo>
                    <a:pt x="1737475" y="0"/>
                  </a:lnTo>
                  <a:lnTo>
                    <a:pt x="173747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3747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171070" y="904875"/>
            <a:ext cx="7945861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106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1</a:t>
            </a:r>
          </a:p>
        </p:txBody>
      </p:sp>
      <p:sp>
        <p:nvSpPr>
          <p:cNvPr id="17" name="AutoShape 17"/>
          <p:cNvSpPr/>
          <p:nvPr/>
        </p:nvSpPr>
        <p:spPr>
          <a:xfrm>
            <a:off x="2932173" y="3260046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2932173" y="3326721"/>
            <a:ext cx="480294" cy="655427"/>
            <a:chOff x="0" y="0"/>
            <a:chExt cx="126497" cy="1726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903853" y="3326721"/>
            <a:ext cx="480294" cy="655427"/>
            <a:chOff x="0" y="0"/>
            <a:chExt cx="126497" cy="17262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4875533" y="3326721"/>
            <a:ext cx="480294" cy="655427"/>
            <a:chOff x="0" y="0"/>
            <a:chExt cx="126497" cy="17262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398728" y="3982147"/>
            <a:ext cx="3490544" cy="4208359"/>
            <a:chOff x="0" y="0"/>
            <a:chExt cx="919320" cy="110837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370408" y="3986219"/>
            <a:ext cx="3490544" cy="4208359"/>
            <a:chOff x="0" y="0"/>
            <a:chExt cx="919320" cy="110837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19320" cy="1108374"/>
            </a:xfrm>
            <a:custGeom>
              <a:avLst/>
              <a:gdLst/>
              <a:ahLst/>
              <a:cxnLst/>
              <a:rect l="l" t="t" r="r" b="b"/>
              <a:pathLst>
                <a:path w="919320" h="1108374">
                  <a:moveTo>
                    <a:pt x="0" y="0"/>
                  </a:moveTo>
                  <a:lnTo>
                    <a:pt x="919320" y="0"/>
                  </a:lnTo>
                  <a:lnTo>
                    <a:pt x="919320" y="1108374"/>
                  </a:lnTo>
                  <a:lnTo>
                    <a:pt x="0" y="11083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919320" cy="11464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9046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142745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2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116930" y="4200158"/>
            <a:ext cx="400251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56214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533826" y="5377397"/>
            <a:ext cx="3163708" cy="244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38" name="Freeform 38"/>
          <p:cNvSpPr/>
          <p:nvPr/>
        </p:nvSpPr>
        <p:spPr>
          <a:xfrm>
            <a:off x="17119441" y="55951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7"/>
                </a:lnTo>
                <a:lnTo>
                  <a:pt x="0" y="2942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-1183252" y="22772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246042" y="3205755"/>
            <a:ext cx="13795916" cy="430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 Suspendisse et cursus dui. Vivamus lacinia orci ut nibh luctus pulvinar.</a:t>
            </a:r>
          </a:p>
          <a:p>
            <a:pPr algn="ctr">
              <a:lnSpc>
                <a:spcPts val="4899"/>
              </a:lnSpc>
            </a:pPr>
            <a:endParaRPr lang="en-US" sz="3499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Donec imperdiet nisl nec magna pellentesque, vitae eleifend odio sodales. Donec aliquet ex bibendum, pellentesque nunc sed, interdum enim.</a:t>
            </a:r>
          </a:p>
        </p:txBody>
      </p:sp>
      <p:sp>
        <p:nvSpPr>
          <p:cNvPr id="15" name="Freeform 15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700227"/>
            <a:chOff x="0" y="0"/>
            <a:chExt cx="4274726" cy="17646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64669"/>
            </a:xfrm>
            <a:custGeom>
              <a:avLst/>
              <a:gdLst/>
              <a:ahLst/>
              <a:cxnLst/>
              <a:rect l="l" t="t" r="r" b="b"/>
              <a:pathLst>
                <a:path w="4274726" h="1764669">
                  <a:moveTo>
                    <a:pt x="0" y="0"/>
                  </a:moveTo>
                  <a:lnTo>
                    <a:pt x="4274726" y="0"/>
                  </a:lnTo>
                  <a:lnTo>
                    <a:pt x="4274726" y="1764669"/>
                  </a:lnTo>
                  <a:lnTo>
                    <a:pt x="0" y="17646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802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272999" y="687305"/>
            <a:ext cx="9742003" cy="1730229"/>
            <a:chOff x="0" y="0"/>
            <a:chExt cx="2565795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65795" cy="455698"/>
            </a:xfrm>
            <a:custGeom>
              <a:avLst/>
              <a:gdLst/>
              <a:ahLst/>
              <a:cxnLst/>
              <a:rect l="l" t="t" r="r" b="b"/>
              <a:pathLst>
                <a:path w="2565795" h="455698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682993" y="3156442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246042" y="3824880"/>
            <a:ext cx="13795916" cy="120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amet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consectetur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adipiscing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elit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Morbi vitae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mauris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nunc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feugiat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tincidunt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ac 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purus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RECOMMENDATIONS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042" y="3009535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 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46042" y="5621930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RECOMMENDATION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46042" y="6439810"/>
            <a:ext cx="13795916" cy="120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 Morbi vitae mauris ut nunc feugiat tincidunt ac et purus.</a:t>
            </a:r>
          </a:p>
        </p:txBody>
      </p:sp>
      <p:sp>
        <p:nvSpPr>
          <p:cNvPr id="23" name="Freeform 23"/>
          <p:cNvSpPr/>
          <p:nvPr/>
        </p:nvSpPr>
        <p:spPr>
          <a:xfrm>
            <a:off x="1682993" y="5768838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6667" y="687305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1505943"/>
            <a:ext cx="16230600" cy="6382179"/>
            <a:chOff x="0" y="0"/>
            <a:chExt cx="4274726" cy="16809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1680903"/>
            </a:xfrm>
            <a:custGeom>
              <a:avLst/>
              <a:gdLst/>
              <a:ahLst/>
              <a:cxnLst/>
              <a:rect l="l" t="t" r="r" b="b"/>
              <a:pathLst>
                <a:path w="4274726" h="1680903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272999" y="687305"/>
            <a:ext cx="9742003" cy="1730229"/>
            <a:chOff x="0" y="0"/>
            <a:chExt cx="2565795" cy="4556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5795" cy="455698"/>
            </a:xfrm>
            <a:custGeom>
              <a:avLst/>
              <a:gdLst/>
              <a:ahLst/>
              <a:cxnLst/>
              <a:rect l="l" t="t" r="r" b="b"/>
              <a:pathLst>
                <a:path w="2565795" h="455698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561698" y="98123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2246042" y="3598815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14350" y="9217398"/>
            <a:ext cx="172593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Presentation by Alexander Aronowitz | Business Marketing | 2024 | Rimberio University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246042" y="3009535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042" y="4444000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46042" y="5857163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REFERENCES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46042" y="5012613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46042" y="6409613"/>
            <a:ext cx="1272092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Lorem ipsum dolor sit amet, consectetur adipiscing elit.</a:t>
            </a:r>
          </a:p>
        </p:txBody>
      </p:sp>
      <p:sp>
        <p:nvSpPr>
          <p:cNvPr id="24" name="Freeform 24"/>
          <p:cNvSpPr/>
          <p:nvPr/>
        </p:nvSpPr>
        <p:spPr>
          <a:xfrm>
            <a:off x="1672742" y="3168359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72742" y="4602824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72742" y="601598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2 out of 5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81BEF27B-A013-D254-E4CB-86483B1D4BFC}"/>
              </a:ext>
            </a:extLst>
          </p:cNvPr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98FDA71B-2CCD-A71A-45A0-39D82ADC6BD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F5FB2B-641A-2CF3-455F-7D44ED3B441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3018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CCEC7F28-B230-9343-3E08-D012AC7D37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4406364"/>
            <a:ext cx="5861532" cy="362440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5896C7E-827D-2BF5-2955-AF808AC936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4034" y="4406364"/>
            <a:ext cx="4219930" cy="3624401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B244278-1324-9730-CBC2-5018F18B40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91968" y="4490899"/>
            <a:ext cx="4355754" cy="3624401"/>
          </a:xfrm>
          <a:prstGeom prst="rect">
            <a:avLst/>
          </a:prstGeom>
        </p:spPr>
      </p:pic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2861214-8BA7-015D-61CC-C8F96432968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6EBBCD-3E7B-7A93-51C9-1C1D035392B8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9430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1BF786A8-2356-A16F-0E52-933FFC88E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32" y="4381016"/>
            <a:ext cx="5944937" cy="3624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362360-5C91-DD4D-54DC-951BA63E8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0" y="4381016"/>
            <a:ext cx="4011307" cy="362440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EEBE6FD-7711-8AEE-BA85-5A96FBE20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978" y="4490899"/>
            <a:ext cx="4108822" cy="3624401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97461213-D3D3-8752-CF54-7E0C5369C950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9475B9-D3D8-4C96-E086-6CE733C23564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01329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0455112" y="5079265"/>
            <a:ext cx="1640193" cy="1318961"/>
            <a:chOff x="10451808" y="5573902"/>
            <a:chExt cx="1640193" cy="1318961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451808" y="5573902"/>
              <a:ext cx="1640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get</a:t>
              </a:r>
              <a:r>
                <a:rPr lang="it-IT" sz="3200" dirty="0">
                  <a:latin typeface="Nunito Bold" charset="0"/>
                </a:rPr>
                <a:t> info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9EFC1022-8307-A84A-04DC-650B74B97FDE}"/>
              </a:ext>
            </a:extLst>
          </p:cNvPr>
          <p:cNvGrpSpPr/>
          <p:nvPr/>
        </p:nvGrpSpPr>
        <p:grpSpPr>
          <a:xfrm>
            <a:off x="14037801" y="4568151"/>
            <a:ext cx="3018775" cy="1830075"/>
            <a:chOff x="9807290" y="5062788"/>
            <a:chExt cx="3018775" cy="1830075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44766A53-181F-456A-F18F-5926D1C77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326F7A2F-D495-1662-006F-B68020BE9448}"/>
                </a:ext>
              </a:extLst>
            </p:cNvPr>
            <p:cNvSpPr txBox="1"/>
            <p:nvPr/>
          </p:nvSpPr>
          <p:spPr>
            <a:xfrm>
              <a:off x="9807290" y="5062788"/>
              <a:ext cx="301877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euiccInfo1,</a:t>
              </a:r>
            </a:p>
            <a:p>
              <a:pPr algn="ctr"/>
              <a:r>
                <a:rPr lang="it-IT" sz="3200" dirty="0" err="1">
                  <a:latin typeface="Nunito Bold" charset="0"/>
                </a:rPr>
                <a:t>euiccChallenge</a:t>
              </a:r>
              <a:endParaRPr lang="it-IT" sz="3200" dirty="0">
                <a:latin typeface="Nunito Bold" charset="0"/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11CE76C-266B-1A37-7E69-626058E8470D}"/>
              </a:ext>
            </a:extLst>
          </p:cNvPr>
          <p:cNvGrpSpPr/>
          <p:nvPr/>
        </p:nvGrpSpPr>
        <p:grpSpPr>
          <a:xfrm>
            <a:off x="7049582" y="5387150"/>
            <a:ext cx="4188833" cy="752856"/>
            <a:chOff x="7060035" y="5645356"/>
            <a:chExt cx="4188833" cy="752856"/>
          </a:xfrm>
        </p:grpSpPr>
        <p:sp>
          <p:nvSpPr>
            <p:cNvPr id="16" name="Cilindro 15">
              <a:extLst>
                <a:ext uri="{FF2B5EF4-FFF2-40B4-BE49-F238E27FC236}">
                  <a16:creationId xmlns:a16="http://schemas.microsoft.com/office/drawing/2014/main" id="{C2A248A1-290E-3115-BC00-BE0A5C9A07C1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95FF24AF-51EC-1EDF-A5EC-CC92FA10BB4A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>
                  <a:latin typeface="Nunito Bold" charset="0"/>
                </a:rPr>
                <a:t>HTTPS connection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9412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7037E-7 L 0.23056 -0.0041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28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4.69136E-6 L -0.2336 -0.0033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213240" y="4709933"/>
            <a:ext cx="6271269" cy="1688293"/>
            <a:chOff x="8209936" y="5204570"/>
            <a:chExt cx="6271269" cy="1688293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209936" y="5204570"/>
              <a:ext cx="627126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euiccChallenge</a:t>
              </a:r>
              <a:r>
                <a:rPr lang="it-IT" sz="2400" dirty="0">
                  <a:latin typeface="Nunito Bold" charset="0"/>
                </a:rPr>
                <a:t>, euiccInfo1, </a:t>
              </a:r>
              <a:r>
                <a:rPr lang="it-IT" sz="2400" dirty="0" err="1">
                  <a:latin typeface="Nunito Bold" charset="0"/>
                </a:rPr>
                <a:t>smdpAddress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D200354D-D78D-5B5D-1AEF-0A7860B500F7}"/>
              </a:ext>
            </a:extLst>
          </p:cNvPr>
          <p:cNvSpPr/>
          <p:nvPr/>
        </p:nvSpPr>
        <p:spPr>
          <a:xfrm>
            <a:off x="4430960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euiccInfo1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smdpAddress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72388" y="4457475"/>
            <a:ext cx="6655989" cy="2057625"/>
            <a:chOff x="7942793" y="4835238"/>
            <a:chExt cx="665598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42793" y="4835238"/>
              <a:ext cx="665598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36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23724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6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0556E-6 -3.33333E-6 L 0.23376 -0.003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1297</TotalTime>
  <Words>1639</Words>
  <Application>Microsoft Office PowerPoint</Application>
  <PresentationFormat>Personalizzato</PresentationFormat>
  <Paragraphs>349</Paragraphs>
  <Slides>43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43</vt:i4>
      </vt:variant>
    </vt:vector>
  </HeadingPairs>
  <TitlesOfParts>
    <vt:vector size="49" baseType="lpstr">
      <vt:lpstr>Fredoka</vt:lpstr>
      <vt:lpstr>Nunito</vt:lpstr>
      <vt:lpstr>Arial</vt:lpstr>
      <vt:lpstr>Calibri</vt:lpstr>
      <vt:lpstr>Nunito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tesi</dc:title>
  <cp:lastModifiedBy>Matteo Fanfarillo</cp:lastModifiedBy>
  <cp:revision>92</cp:revision>
  <dcterms:created xsi:type="dcterms:W3CDTF">2006-08-16T00:00:00Z</dcterms:created>
  <dcterms:modified xsi:type="dcterms:W3CDTF">2024-07-12T15:54:45Z</dcterms:modified>
  <dc:identifier>DAGKWGsDkog</dc:identifier>
</cp:coreProperties>
</file>

<file path=docProps/thumbnail.jpeg>
</file>